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9" r:id="rId1"/>
  </p:sldMasterIdLst>
  <p:notesMasterIdLst>
    <p:notesMasterId r:id="rId26"/>
  </p:notesMasterIdLst>
  <p:handoutMasterIdLst>
    <p:handoutMasterId r:id="rId27"/>
  </p:handoutMasterIdLst>
  <p:sldIdLst>
    <p:sldId id="382" r:id="rId2"/>
    <p:sldId id="364" r:id="rId3"/>
    <p:sldId id="366" r:id="rId4"/>
    <p:sldId id="367" r:id="rId5"/>
    <p:sldId id="303" r:id="rId6"/>
    <p:sldId id="347" r:id="rId7"/>
    <p:sldId id="307" r:id="rId8"/>
    <p:sldId id="370" r:id="rId9"/>
    <p:sldId id="386" r:id="rId10"/>
    <p:sldId id="308" r:id="rId11"/>
    <p:sldId id="342" r:id="rId12"/>
    <p:sldId id="391" r:id="rId13"/>
    <p:sldId id="398" r:id="rId14"/>
    <p:sldId id="353" r:id="rId15"/>
    <p:sldId id="389" r:id="rId16"/>
    <p:sldId id="395" r:id="rId17"/>
    <p:sldId id="396" r:id="rId18"/>
    <p:sldId id="397" r:id="rId19"/>
    <p:sldId id="383" r:id="rId20"/>
    <p:sldId id="394" r:id="rId21"/>
    <p:sldId id="384" r:id="rId22"/>
    <p:sldId id="362" r:id="rId23"/>
    <p:sldId id="375" r:id="rId24"/>
    <p:sldId id="376" r:id="rId25"/>
  </p:sldIdLst>
  <p:sldSz cx="9144000" cy="6858000" type="screen4x3"/>
  <p:notesSz cx="9144000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820000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28094" autoAdjust="0"/>
    <p:restoredTop sz="94667" autoAdjust="0"/>
  </p:normalViewPr>
  <p:slideViewPr>
    <p:cSldViewPr>
      <p:cViewPr>
        <p:scale>
          <a:sx n="66" d="100"/>
          <a:sy n="66" d="100"/>
        </p:scale>
        <p:origin x="-246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45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2009F006-98CF-448A-8178-4FED0D700E20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B5F0C84-3226-4E0A-A54F-8D1EE50C3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B0D53AA-06A7-4A9A-B20A-3BCA4875C9BC}" type="datetimeFigureOut">
              <a:rPr lang="ru-RU"/>
              <a:pPr>
                <a:defRPr/>
              </a:pPr>
              <a:t>10.11.2016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42F31B3D-3148-4E97-A177-3324A4722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009C74-47F3-48E0-B30E-C128A5A2CD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47F93-23C1-4437-A695-DEDF17DBB7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5FB53-0B5F-40C9-91FF-8AB5C4B447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D36C5-6A2D-483C-AFF0-0B8AEA7FCF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2D145-28DE-4288-BCB0-CDC9D467AE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0125C-79F3-4BB3-B377-67BD811FD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4CCA4-59A5-4BEB-87C8-8FC6001019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C21CB-0F7A-43D5-87D5-BBB432A1B1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B07C5-FF20-4ABA-BFE4-F9E3169F51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5FC72-6BDE-48F2-B106-6B45659B91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D51CE-7427-4301-B201-83979B5708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1A0EE7B7-E3A4-4DCE-9CA3-8208E77AD8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0" r:id="rId2"/>
    <p:sldLayoutId id="2147483892" r:id="rId3"/>
    <p:sldLayoutId id="2147483889" r:id="rId4"/>
    <p:sldLayoutId id="2147483888" r:id="rId5"/>
    <p:sldLayoutId id="2147483887" r:id="rId6"/>
    <p:sldLayoutId id="2147483886" r:id="rId7"/>
    <p:sldLayoutId id="2147483885" r:id="rId8"/>
    <p:sldLayoutId id="2147483893" r:id="rId9"/>
    <p:sldLayoutId id="2147483884" r:id="rId10"/>
    <p:sldLayoutId id="2147483883" r:id="rId11"/>
  </p:sldLayoutIdLst>
  <p:transition spd="slow">
    <p:random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2" descr="Рисунок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914400" y="1219200"/>
            <a:ext cx="7848600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i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Times New Roman" pitchFamily="18" charset="0"/>
              </a:rPr>
              <a:t>Адамовский сельскохозяйственный техникум – филиал </a:t>
            </a:r>
            <a:r>
              <a:rPr lang="ru-RU" sz="4000" b="1" i="1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Times New Roman" pitchFamily="18" charset="0"/>
              </a:rPr>
              <a:t>ФГБОУ ВО </a:t>
            </a:r>
            <a:r>
              <a:rPr lang="ru-RU" sz="4000" b="1" i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cs typeface="Times New Roman" pitchFamily="18" charset="0"/>
              </a:rPr>
              <a:t>«Оренбургский государственный аграрный университет»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357188" y="1285875"/>
            <a:ext cx="8229600" cy="1011238"/>
          </a:xfrm>
        </p:spPr>
        <p:txBody>
          <a:bodyPr/>
          <a:lstStyle/>
          <a:p>
            <a:pPr algn="ctr" eaLnBrk="1" hangingPunct="1"/>
            <a:r>
              <a:rPr lang="ru-RU" sz="2400" b="1" smtClean="0">
                <a:solidFill>
                  <a:srgbClr val="558ED5"/>
                </a:solidFill>
                <a:latin typeface="Times New Roman" pitchFamily="18" charset="0"/>
                <a:cs typeface="Times New Roman" pitchFamily="18" charset="0"/>
              </a:rPr>
              <a:t>Учебная лаборатория №25 </a:t>
            </a:r>
            <a:r>
              <a:rPr lang="ru-RU" sz="2400" b="1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«Учебная бухгалтерия»</a:t>
            </a:r>
          </a:p>
        </p:txBody>
      </p:sp>
      <p:sp>
        <p:nvSpPr>
          <p:cNvPr id="16386" name="Rectangle 19"/>
          <p:cNvSpPr>
            <a:spLocks noChangeArrowheads="1"/>
          </p:cNvSpPr>
          <p:nvPr/>
        </p:nvSpPr>
        <p:spPr bwMode="auto">
          <a:xfrm>
            <a:off x="250825" y="0"/>
            <a:ext cx="8497888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200"/>
              <a:t> </a:t>
            </a:r>
            <a:r>
              <a:rPr lang="ru-RU" sz="1200" b="1"/>
              <a:t>Министерство сельского хозяйства РФ</a:t>
            </a:r>
          </a:p>
          <a:p>
            <a:pPr algn="ctr"/>
            <a:r>
              <a:rPr lang="ru-RU" sz="1200" b="1"/>
              <a:t>Адамовский сельскохозяйственный техникум – филиал</a:t>
            </a:r>
          </a:p>
          <a:p>
            <a:pPr algn="ctr"/>
            <a:r>
              <a:rPr lang="ru-RU" sz="1200" b="1"/>
              <a:t>федерального государственного бюджетного образовательного учреждения</a:t>
            </a:r>
          </a:p>
          <a:p>
            <a:pPr algn="ctr"/>
            <a:r>
              <a:rPr lang="ru-RU" sz="1200" b="1"/>
              <a:t>высшего образования</a:t>
            </a:r>
          </a:p>
          <a:p>
            <a:pPr algn="ctr"/>
            <a:r>
              <a:rPr lang="ru-RU" sz="1200" b="1"/>
              <a:t>«Оренбургский государственный аграрный университет</a:t>
            </a:r>
            <a:r>
              <a:rPr lang="ru-RU" sz="1400" b="1"/>
              <a:t>»</a:t>
            </a:r>
          </a:p>
        </p:txBody>
      </p:sp>
      <p:pic>
        <p:nvPicPr>
          <p:cNvPr id="16387" name="Picture 6" descr="760HtfW7nZ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0113" y="2420938"/>
            <a:ext cx="7127875" cy="423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Содержимое 2"/>
          <p:cNvSpPr>
            <a:spLocks noGrp="1"/>
          </p:cNvSpPr>
          <p:nvPr>
            <p:ph idx="1"/>
          </p:nvPr>
        </p:nvSpPr>
        <p:spPr>
          <a:xfrm>
            <a:off x="1357313" y="4929188"/>
            <a:ext cx="6615112" cy="1697037"/>
          </a:xfrm>
        </p:spPr>
        <p:txBody>
          <a:bodyPr/>
          <a:lstStyle/>
          <a:p>
            <a:pPr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Заведующая кабинетом</a:t>
            </a:r>
          </a:p>
          <a:p>
            <a:pPr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Жакупова Айслу Садиновна</a:t>
            </a:r>
          </a:p>
          <a:p>
            <a:pPr algn="ctr" eaLnBrk="1" hangingPunct="1">
              <a:buFont typeface="Arial" charset="0"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преподаватель  профессиональных дисциплин высшей  категории</a:t>
            </a:r>
          </a:p>
        </p:txBody>
      </p:sp>
      <p:pic>
        <p:nvPicPr>
          <p:cNvPr id="17410" name="Picture 6" descr="jh6mU9Ff15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115888"/>
            <a:ext cx="3671887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95338"/>
          </a:xfrm>
        </p:spPr>
        <p:txBody>
          <a:bodyPr/>
          <a:lstStyle/>
          <a:p>
            <a:pPr eaLnBrk="1" hangingPunct="1"/>
            <a:r>
              <a:rPr lang="ru-RU" sz="3600" b="1" smtClean="0">
                <a:latin typeface="Comic Sans MS" pitchFamily="66" charset="0"/>
              </a:rPr>
              <a:t>Общая информация о лаборатории</a:t>
            </a: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>
          <a:xfrm>
            <a:off x="250825" y="1557338"/>
            <a:ext cx="3600450" cy="4568825"/>
          </a:xfrm>
        </p:spPr>
        <p:txBody>
          <a:bodyPr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Лаборатория расположена на 2 этаже, площадь  - 48 м 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объем - 182 м </a:t>
            </a:r>
            <a:r>
              <a:rPr lang="ru-RU" sz="20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вспомогательные помещения отсутствуют.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Отделка: стены –  светлого тона, потолок – плитка,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полы – деревянные,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покрыты противопожарным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линолеумом </a:t>
            </a:r>
          </a:p>
          <a:p>
            <a:pPr marL="0" indent="0" eaLnBrk="1" fontAlgn="auto" hangingPunct="1">
              <a:spcAft>
                <a:spcPts val="0"/>
              </a:spcAft>
              <a:buClr>
                <a:schemeClr val="accent3"/>
              </a:buClr>
              <a:buFont typeface="Arial" charset="0"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(санитарные правила и нормы «Гигиенические требования к ПЭВМ.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Санпин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2.2.2/2.4.1340-03»).</a:t>
            </a:r>
          </a:p>
        </p:txBody>
      </p:sp>
      <p:pic>
        <p:nvPicPr>
          <p:cNvPr id="18435" name="Picture 5" descr="ZR6C3Snieh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95738" y="1916113"/>
            <a:ext cx="4968875" cy="41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500063" y="188913"/>
            <a:ext cx="8229600" cy="719137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sz="2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1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Назначение учебной лаборатории № 25 «Учебная бухгалтерия»</a:t>
            </a:r>
            <a:br>
              <a:rPr lang="ru-RU" sz="1800" b="1" i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1800" b="1" i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468313" y="765175"/>
            <a:ext cx="8280400" cy="2444750"/>
          </a:xfrm>
        </p:spPr>
        <p:txBody>
          <a:bodyPr/>
          <a:lstStyle/>
          <a:p>
            <a:pPr eaLnBrk="1" hangingPunct="1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Учебные занятия по специальности 38.02.01 Экономика и бухгалтерский учет (по отраслям);</a:t>
            </a:r>
          </a:p>
          <a:p>
            <a:pPr eaLnBrk="1" hangingPunct="1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дисциплина  ОП 08 Основы бухгалтерского учета; </a:t>
            </a:r>
          </a:p>
          <a:p>
            <a:pPr eaLnBrk="1" hangingPunct="1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Междисциплинарные курсы: </a:t>
            </a:r>
            <a:r>
              <a:rPr lang="ru-RU" sz="1600" smtClean="0">
                <a:latin typeface="Times New Roman" pitchFamily="18" charset="0"/>
              </a:rPr>
              <a:t>МДК 01.01 Практические основы бухгалтерского учета имущества организации ; МДК 02.01 Практические основы бухгалтерского учета источников формирования имущества  организации; МДК 02.02 «Бухгалтерская технология проведения и оформления инвентаризации»:МДК 05.02 Особенности ведения бухгалтерского учета в сельском хозяйстве ; МДК 06.01 Организация деятельности кассира</a:t>
            </a:r>
            <a:r>
              <a:rPr lang="ru-RU" sz="1600" smtClean="0"/>
              <a:t> :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Проведение учебных практик УП.01.01, УП.02.01, УП.03.01, УП.04.01, УП05.02 по специальности 38.02.01 Экономика и бухгалтерский учет (по отраслям);</a:t>
            </a:r>
          </a:p>
          <a:p>
            <a:pPr eaLnBrk="1" hangingPunct="1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Проведение внеклассных занятий, факуль-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    тативных занятий с использованием ИКТ;</a:t>
            </a:r>
          </a:p>
          <a:p>
            <a:pPr eaLnBrk="1" hangingPunct="1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Оказание методической и консультативной </a:t>
            </a:r>
          </a:p>
          <a:p>
            <a:pPr eaLnBrk="1" hangingPunct="1">
              <a:buFont typeface="Arial" charset="0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        помощи обучающимся.</a:t>
            </a:r>
          </a:p>
        </p:txBody>
      </p:sp>
      <p:pic>
        <p:nvPicPr>
          <p:cNvPr id="19459" name="Picture 6" descr="IMG_956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35600" y="3573463"/>
            <a:ext cx="34925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428625" y="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3200" b="1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График работы учебной лаборатории № 25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0" y="6334780"/>
            <a:ext cx="457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i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Гигиена  труда</a:t>
            </a:r>
            <a:endParaRPr lang="ru-RU" sz="28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+mn-cs"/>
            </a:endParaRPr>
          </a:p>
        </p:txBody>
      </p:sp>
      <p:sp>
        <p:nvSpPr>
          <p:cNvPr id="20483" name="Text Box 89"/>
          <p:cNvSpPr txBox="1">
            <a:spLocks noChangeArrowheads="1"/>
          </p:cNvSpPr>
          <p:nvPr/>
        </p:nvSpPr>
        <p:spPr bwMode="auto">
          <a:xfrm>
            <a:off x="5292725" y="1196975"/>
            <a:ext cx="3455988" cy="4803775"/>
          </a:xfrm>
          <a:prstGeom prst="rect">
            <a:avLst/>
          </a:prstGeom>
          <a:solidFill>
            <a:srgbClr val="FFFFFF"/>
          </a:solidFill>
          <a:ln w="9525">
            <a:solidFill>
              <a:srgbClr val="7030A0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ru-RU" sz="1400" b="1">
                <a:latin typeface="Boyarsky"/>
              </a:rPr>
              <a:t>Содержание  работы лаборатории </a:t>
            </a:r>
          </a:p>
          <a:p>
            <a:pPr marL="0" lvl="1" algn="just">
              <a:buFont typeface="Symbol" pitchFamily="18" charset="2"/>
              <a:buChar char="·"/>
            </a:pPr>
            <a:r>
              <a:rPr lang="ru-RU" sz="1400">
                <a:latin typeface="Calibri" pitchFamily="34" charset="0"/>
              </a:rPr>
              <a:t>Занятия со студентами ежедневно согласно расписанию. </a:t>
            </a:r>
          </a:p>
          <a:p>
            <a:pPr marL="0" lvl="1" algn="just">
              <a:buFont typeface="Symbol" pitchFamily="18" charset="2"/>
              <a:buChar char="·"/>
            </a:pPr>
            <a:r>
              <a:rPr lang="ru-RU" sz="1400">
                <a:latin typeface="Calibri" pitchFamily="34" charset="0"/>
              </a:rPr>
              <a:t>Оформление методических материалов, работа с сотрудниками и студентами</a:t>
            </a:r>
          </a:p>
          <a:p>
            <a:pPr algn="ctr"/>
            <a:endParaRPr lang="ru-RU" sz="1400" b="1" i="1">
              <a:latin typeface="Boyarsky"/>
            </a:endParaRPr>
          </a:p>
          <a:p>
            <a:pPr algn="ctr"/>
            <a:r>
              <a:rPr lang="ru-RU" sz="1400" b="1" i="1">
                <a:latin typeface="Boyarsky"/>
              </a:rPr>
              <a:t>График уборки помещения </a:t>
            </a:r>
          </a:p>
          <a:p>
            <a:pPr algn="ctr"/>
            <a:r>
              <a:rPr lang="ru-RU" sz="1400" b="1" i="1">
                <a:latin typeface="Boyarsky"/>
              </a:rPr>
              <a:t>лаборатории</a:t>
            </a:r>
          </a:p>
          <a:p>
            <a:pPr marL="0" lvl="1" algn="just">
              <a:buFont typeface="Symbol" pitchFamily="18" charset="2"/>
              <a:buChar char="·"/>
            </a:pPr>
            <a:r>
              <a:rPr lang="ru-RU" sz="1400">
                <a:latin typeface="Calibri" pitchFamily="34" charset="0"/>
              </a:rPr>
              <a:t>Влажная уборка по окончании всех занятий – ежедневно (ответственный – уборщица и дежурный ).</a:t>
            </a:r>
          </a:p>
          <a:p>
            <a:pPr algn="ctr"/>
            <a:endParaRPr lang="ru-RU" sz="1400" b="1" i="1">
              <a:latin typeface="Boyarsky"/>
            </a:endParaRPr>
          </a:p>
          <a:p>
            <a:pPr algn="ctr"/>
            <a:r>
              <a:rPr lang="ru-RU" sz="1400" b="1" i="1">
                <a:latin typeface="Boyarsky"/>
              </a:rPr>
              <a:t>График проветривания помещения </a:t>
            </a:r>
          </a:p>
          <a:p>
            <a:pPr marL="0" lvl="1" algn="just">
              <a:buFont typeface="Symbol" pitchFamily="18" charset="2"/>
              <a:buChar char="·"/>
            </a:pPr>
            <a:r>
              <a:rPr lang="ru-RU" sz="1400">
                <a:latin typeface="Calibri" pitchFamily="34" charset="0"/>
              </a:rPr>
              <a:t>После каждого занятия  </a:t>
            </a:r>
            <a:endParaRPr lang="ru-RU" sz="1400"/>
          </a:p>
          <a:p>
            <a:pPr marL="0" lvl="1" algn="just"/>
            <a:r>
              <a:rPr lang="ru-RU" sz="1400">
                <a:latin typeface="Calibri" pitchFamily="34" charset="0"/>
              </a:rPr>
              <a:t>(ответственный – преподаватель).</a:t>
            </a:r>
          </a:p>
          <a:p>
            <a:pPr marL="0" lvl="1" algn="just">
              <a:buFont typeface="Symbol" pitchFamily="18" charset="2"/>
              <a:buChar char="·"/>
            </a:pPr>
            <a:r>
              <a:rPr lang="ru-RU" sz="1400">
                <a:latin typeface="Calibri" pitchFamily="34" charset="0"/>
              </a:rPr>
              <a:t>Сквозное проветривание после влажной уборки по окончании всех занятий   (ответственный – преподаватель).</a:t>
            </a:r>
          </a:p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3850" y="4302125"/>
            <a:ext cx="4464050" cy="2063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>
                <a:solidFill>
                  <a:schemeClr val="tx1"/>
                </a:solidFill>
                <a:cs typeface="Arial" charset="0"/>
              </a:rPr>
              <a:t>Учебные занятия </a:t>
            </a:r>
            <a:r>
              <a:rPr lang="ru-RU" i="1">
                <a:solidFill>
                  <a:schemeClr val="tx1"/>
                </a:solidFill>
                <a:cs typeface="Arial" charset="0"/>
              </a:rPr>
              <a:t>согласно расписанию</a:t>
            </a:r>
          </a:p>
          <a:p>
            <a:pPr algn="ctr">
              <a:defRPr/>
            </a:pPr>
            <a:r>
              <a:rPr lang="ru-RU" b="1">
                <a:solidFill>
                  <a:schemeClr val="tx1"/>
                </a:solidFill>
                <a:cs typeface="Arial" charset="0"/>
              </a:rPr>
              <a:t>Консультации</a:t>
            </a:r>
            <a:r>
              <a:rPr lang="ru-RU">
                <a:solidFill>
                  <a:schemeClr val="tx1"/>
                </a:solidFill>
                <a:cs typeface="Arial" charset="0"/>
              </a:rPr>
              <a:t> </a:t>
            </a:r>
            <a:r>
              <a:rPr lang="ru-RU" i="1">
                <a:solidFill>
                  <a:schemeClr val="tx1"/>
                </a:solidFill>
                <a:cs typeface="Arial" charset="0"/>
              </a:rPr>
              <a:t>понедельник, вторник – </a:t>
            </a:r>
          </a:p>
          <a:p>
            <a:pPr algn="ctr">
              <a:defRPr/>
            </a:pPr>
            <a:r>
              <a:rPr lang="ru-RU" i="1">
                <a:solidFill>
                  <a:schemeClr val="tx1"/>
                </a:solidFill>
                <a:cs typeface="Arial" charset="0"/>
              </a:rPr>
              <a:t>15 час 00 мин</a:t>
            </a:r>
          </a:p>
          <a:p>
            <a:pPr algn="ctr">
              <a:defRPr/>
            </a:pPr>
            <a:r>
              <a:rPr lang="ru-RU" b="1">
                <a:solidFill>
                  <a:schemeClr val="tx1"/>
                </a:solidFill>
                <a:cs typeface="Arial" charset="0"/>
              </a:rPr>
              <a:t>Кружковая работа</a:t>
            </a:r>
            <a:r>
              <a:rPr lang="ru-RU">
                <a:solidFill>
                  <a:schemeClr val="tx1"/>
                </a:solidFill>
                <a:cs typeface="Arial" charset="0"/>
              </a:rPr>
              <a:t>-</a:t>
            </a:r>
            <a:r>
              <a:rPr lang="ru-RU" i="1">
                <a:solidFill>
                  <a:schemeClr val="tx1"/>
                </a:solidFill>
                <a:cs typeface="Arial" charset="0"/>
              </a:rPr>
              <a:t>среда 16 час 00 мин</a:t>
            </a:r>
          </a:p>
          <a:p>
            <a:pPr algn="ctr">
              <a:defRPr/>
            </a:pPr>
            <a:r>
              <a:rPr lang="ru-RU" b="1">
                <a:solidFill>
                  <a:schemeClr val="tx1"/>
                </a:solidFill>
                <a:cs typeface="Arial" charset="0"/>
              </a:rPr>
              <a:t>Заведующая лабораторией</a:t>
            </a:r>
            <a:r>
              <a:rPr lang="ru-RU">
                <a:solidFill>
                  <a:schemeClr val="tx1"/>
                </a:solidFill>
                <a:cs typeface="Arial" charset="0"/>
              </a:rPr>
              <a:t> –Жакупова Айслу Садиновна</a:t>
            </a:r>
            <a:endParaRPr lang="ru-RU" i="1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20485" name="Picture 7" descr="04VA7GcId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981075"/>
            <a:ext cx="4176712" cy="31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258888" y="188913"/>
            <a:ext cx="6553200" cy="5969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8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 помещения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50825" y="6021388"/>
            <a:ext cx="86423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b="1" dirty="0">
                <a:latin typeface="+mj-lt"/>
                <a:ea typeface="+mj-ea"/>
                <a:cs typeface="+mj-cs"/>
              </a:rPr>
              <a:t>лаборатория оформлена в соответствии с  </a:t>
            </a:r>
            <a:r>
              <a:rPr lang="ru-RU" b="1" i="1" dirty="0">
                <a:cs typeface="+mn-cs"/>
              </a:rPr>
              <a:t>Санитарно- эпидемиологическими правилами и нормативами Сан </a:t>
            </a:r>
            <a:r>
              <a:rPr lang="ru-RU" b="1" i="1" dirty="0" err="1">
                <a:cs typeface="+mn-cs"/>
              </a:rPr>
              <a:t>Пин</a:t>
            </a:r>
            <a:r>
              <a:rPr lang="ru-RU" b="1" i="1" dirty="0">
                <a:cs typeface="+mn-cs"/>
              </a:rPr>
              <a:t> 2.2.2./2.4-1340-03  «Гигиенические требования к ПЭВМ и организации работы».</a:t>
            </a:r>
          </a:p>
        </p:txBody>
      </p:sp>
      <p:pic>
        <p:nvPicPr>
          <p:cNvPr id="21507" name="Picture 9" descr="kn8gAwGY8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7450" y="765175"/>
            <a:ext cx="691197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800" b="1" smtClean="0">
                <a:solidFill>
                  <a:schemeClr val="accent2"/>
                </a:solidFill>
              </a:rPr>
              <a:t>Рабочее место студента</a:t>
            </a:r>
          </a:p>
        </p:txBody>
      </p:sp>
      <p:sp>
        <p:nvSpPr>
          <p:cNvPr id="22530" name="Содержимое 6"/>
          <p:cNvSpPr>
            <a:spLocks noGrp="1"/>
          </p:cNvSpPr>
          <p:nvPr>
            <p:ph idx="1"/>
          </p:nvPr>
        </p:nvSpPr>
        <p:spPr>
          <a:xfrm>
            <a:off x="214313" y="1785938"/>
            <a:ext cx="8750300" cy="4294187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     В кабинете оборудовано 15 рабочих мест обучающихся и 1 рабочее место преподавателя.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 Рабочее место студента</a:t>
            </a:r>
            <a:r>
              <a:rPr lang="en-US" sz="2000" i="1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i="1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одноместный аудиторный стол ,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ученический стул, счетные машинки,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унифицированные документы для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000" i="1" smtClean="0">
                <a:latin typeface="Times New Roman" pitchFamily="18" charset="0"/>
                <a:cs typeface="Times New Roman" pitchFamily="18" charset="0"/>
              </a:rPr>
              <a:t> ведения бухгалтерского учета</a:t>
            </a:r>
          </a:p>
        </p:txBody>
      </p:sp>
      <p:pic>
        <p:nvPicPr>
          <p:cNvPr id="22531" name="Picture 5" descr="760HtfW7nZ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2513013"/>
            <a:ext cx="3743325" cy="349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692275" y="188913"/>
            <a:ext cx="6840538" cy="95408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82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Нормативно-правовая база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179388" y="1268413"/>
            <a:ext cx="8640762" cy="5400675"/>
          </a:xfrm>
        </p:spPr>
        <p:txBody>
          <a:bodyPr/>
          <a:lstStyle/>
          <a:p>
            <a:pPr marL="0" indent="0" eaLnBrk="1" hangingPunct="1">
              <a:lnSpc>
                <a:spcPct val="70000"/>
              </a:lnSpc>
              <a:buFont typeface="Arial" charset="0"/>
              <a:buNone/>
            </a:pPr>
            <a:r>
              <a:rPr lang="ru-RU" sz="2200" b="1" i="1" smtClean="0"/>
              <a:t>-</a:t>
            </a:r>
            <a:r>
              <a:rPr lang="ru-RU" sz="2200" i="1" smtClean="0"/>
              <a:t> </a:t>
            </a:r>
            <a:r>
              <a:rPr lang="ru-RU" sz="2200" smtClean="0">
                <a:latin typeface="Times New Roman" pitchFamily="18" charset="0"/>
              </a:rPr>
              <a:t>Федеральный закон от 29.12.2012 № 273-ФЗ «Об образовании в Российской Федерации»;</a:t>
            </a: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</a:pPr>
            <a:r>
              <a:rPr lang="ru-RU" sz="2200" b="1" smtClean="0">
                <a:latin typeface="Times New Roman" pitchFamily="18" charset="0"/>
              </a:rPr>
              <a:t>- </a:t>
            </a:r>
            <a:r>
              <a:rPr lang="ru-RU" sz="2200" smtClean="0">
                <a:latin typeface="Times New Roman" pitchFamily="18" charset="0"/>
              </a:rPr>
              <a:t>Приказ от 28.07.2014г. № 832 « Об утверждении федерального государственного образовательного стандарта среднего профессионального образования по специальности 38.02.01. Экономика и бухгалтерский учёт (по отраслям) </a:t>
            </a:r>
          </a:p>
          <a:p>
            <a:pPr marL="173038" lvl="1" indent="-173038" eaLnBrk="1" hangingPunct="1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200" smtClean="0">
                <a:latin typeface="Times New Roman" pitchFamily="18" charset="0"/>
              </a:rPr>
              <a:t>- Санитарно- эпидемиологические правила и нормативы Сан Пин 2.2.2./2.4-1340-03  «Гигиенические требования к ПЭВМ и организации работы».</a:t>
            </a:r>
          </a:p>
          <a:p>
            <a:pPr marL="173038" lvl="1" indent="-173038" eaLnBrk="1" hangingPunct="1">
              <a:lnSpc>
                <a:spcPct val="9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z="2200" u="sng" smtClean="0">
                <a:latin typeface="Times New Roman" pitchFamily="18" charset="0"/>
              </a:rPr>
              <a:t>Инструкции</a:t>
            </a:r>
            <a:r>
              <a:rPr lang="ru-RU" sz="2200" smtClean="0">
                <a:latin typeface="Times New Roman" pitchFamily="18" charset="0"/>
              </a:rPr>
              <a:t>:</a:t>
            </a:r>
          </a:p>
          <a:p>
            <a:pPr marL="361950" lvl="2" indent="-361950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</a:rPr>
              <a:t>Инструкция по охране труда в лаборатории</a:t>
            </a:r>
          </a:p>
          <a:p>
            <a:pPr marL="361950" lvl="2" indent="-361950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</a:rPr>
              <a:t>Журнал вводного и периодического инструктажей обучающихся по технике безопасности</a:t>
            </a:r>
          </a:p>
          <a:p>
            <a:pPr marL="361950" lvl="2" indent="-361950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</a:rPr>
              <a:t>Инструкция о мерах пожарной безопасности.</a:t>
            </a:r>
          </a:p>
          <a:p>
            <a:pPr marL="361950" lvl="2" indent="-361950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</a:rPr>
              <a:t>Инструкция по электробезопасности для студентов.</a:t>
            </a:r>
          </a:p>
          <a:p>
            <a:pPr marL="361950" lvl="2" indent="-361950" eaLnBrk="1" hangingPunct="1">
              <a:lnSpc>
                <a:spcPct val="90000"/>
              </a:lnSpc>
              <a:spcBef>
                <a:spcPct val="0"/>
              </a:spcBef>
            </a:pPr>
            <a:r>
              <a:rPr lang="ru-RU" sz="2200" smtClean="0">
                <a:latin typeface="Times New Roman" pitchFamily="18" charset="0"/>
              </a:rPr>
              <a:t> Инструкция для студентов  при проведении лабораторных и практических занятий с персональными ЭВМ.</a:t>
            </a:r>
          </a:p>
        </p:txBody>
      </p:sp>
      <p:pic>
        <p:nvPicPr>
          <p:cNvPr id="23555" name="Picture 3" descr="G:\картинки\обр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547813" cy="121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395288" y="1196975"/>
            <a:ext cx="8569325" cy="360363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/>
            </a:r>
            <a:b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</a:br>
            <a: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/>
            </a:r>
            <a:b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</a:br>
            <a: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/>
            </a:r>
            <a:b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</a:br>
            <a: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Занятия в учебной лаборатории № 25</a:t>
            </a:r>
            <a:b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</a:br>
            <a: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«Учебная бухгалтерия»   </a:t>
            </a:r>
            <a:br>
              <a:rPr lang="ru-RU" sz="16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</a:br>
            <a:r>
              <a:rPr lang="ru-RU" sz="1600" b="1" i="1" smtClean="0">
                <a:solidFill>
                  <a:srgbClr val="0000CC"/>
                </a:solidFill>
                <a:cs typeface="Times New Roman" pitchFamily="18" charset="0"/>
              </a:rPr>
              <a:t>служат  для овладения видом профессиональной деятельности и освоения  профессиональными   и общими компетенциями по специальности 38.02.01 Экономика и бухгалтерский учет по отраслям:</a:t>
            </a:r>
            <a:endParaRPr lang="ru-RU" sz="1600" b="1" i="1" smtClean="0">
              <a:solidFill>
                <a:srgbClr val="0000CC"/>
              </a:solidFill>
            </a:endParaRPr>
          </a:p>
        </p:txBody>
      </p:sp>
      <p:sp>
        <p:nvSpPr>
          <p:cNvPr id="24578" name="Rectangle 1"/>
          <p:cNvSpPr>
            <a:spLocks noChangeArrowheads="1"/>
          </p:cNvSpPr>
          <p:nvPr/>
        </p:nvSpPr>
        <p:spPr bwMode="auto">
          <a:xfrm>
            <a:off x="684213" y="1700213"/>
            <a:ext cx="7889875" cy="463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indent="203200" algn="just" eaLnBrk="0" hangingPunct="0">
              <a:tabLst>
                <a:tab pos="180975" algn="l"/>
              </a:tabLst>
            </a:pPr>
            <a:r>
              <a:rPr lang="ru-RU" sz="1600" b="1"/>
              <a:t>ВПД Документирование хозяйственных операций и ведение бухгалтерского учета имущества организации</a:t>
            </a:r>
          </a:p>
          <a:p>
            <a:pPr indent="203200" algn="just" eaLnBrk="0" hangingPunct="0">
              <a:tabLst>
                <a:tab pos="180975" algn="l"/>
              </a:tabLst>
            </a:pPr>
            <a:r>
              <a:rPr lang="ru-RU" sz="1600"/>
              <a:t>ПК1.1Обрабатывать первичные документы.</a:t>
            </a:r>
          </a:p>
          <a:p>
            <a:pPr indent="203200" algn="just" eaLnBrk="0" hangingPunct="0">
              <a:tabLst>
                <a:tab pos="180975" algn="l"/>
              </a:tabLst>
            </a:pPr>
            <a:r>
              <a:rPr lang="ru-RU" sz="1600"/>
              <a:t>ПК1.2 Разрабатывать и согласовывать с руководством организации рабочий план счетов бухгалтерского учета организации </a:t>
            </a:r>
          </a:p>
          <a:p>
            <a:pPr indent="203200" algn="just" eaLnBrk="0" hangingPunct="0">
              <a:tabLst>
                <a:tab pos="180975" algn="l"/>
              </a:tabLst>
            </a:pPr>
            <a:r>
              <a:rPr lang="ru-RU" sz="1600"/>
              <a:t>ПК1.3Проводить учет денежных средств, формировать денежные и кассовые документы </a:t>
            </a:r>
          </a:p>
          <a:p>
            <a:pPr indent="203200" algn="just" eaLnBrk="0" hangingPunct="0">
              <a:tabLst>
                <a:tab pos="180975" algn="l"/>
              </a:tabLst>
            </a:pPr>
            <a:r>
              <a:rPr lang="ru-RU" sz="1600"/>
              <a:t>ПК1.4 Формировать бухгалтерские проводки по учету имущества организации на основе рабочего плана счетов бухгалтерского учета. </a:t>
            </a:r>
          </a:p>
          <a:p>
            <a:pPr indent="203200" algn="just" eaLnBrk="0" hangingPunct="0">
              <a:tabLst>
                <a:tab pos="180975" algn="l"/>
              </a:tabLst>
            </a:pPr>
            <a:r>
              <a:rPr lang="ru-RU" sz="1400" b="1"/>
              <a:t>ВПД Ведение бухгалтерского учета источников формирования имущества, выполнение работ по инвентаризации имущества и финансовых обязательств организации.</a:t>
            </a:r>
          </a:p>
          <a:p>
            <a:pPr indent="203200" algn="just" eaLnBrk="0" hangingPunct="0">
              <a:tabLst>
                <a:tab pos="180975" algn="l"/>
              </a:tabLst>
            </a:pPr>
            <a:r>
              <a:rPr lang="ru-RU" sz="1400"/>
              <a:t>ПК 2.1 Формировать бухгалтерские проводки по учету источников имущества организации на основе рабочего плана счетов</a:t>
            </a:r>
          </a:p>
          <a:p>
            <a:pPr indent="203200" algn="just" eaLnBrk="0" hangingPunct="0">
              <a:tabLst>
                <a:tab pos="180975" algn="l"/>
              </a:tabLst>
            </a:pPr>
            <a:r>
              <a:rPr lang="ru-RU" sz="1400"/>
              <a:t>ПК 2.2 Проводить подготовку к инвентаризации и проверку действительного соответствия фактических данных инвентаризации данным учета.</a:t>
            </a:r>
          </a:p>
          <a:p>
            <a:pPr indent="203200" algn="just" eaLnBrk="0" hangingPunct="0">
              <a:tabLst>
                <a:tab pos="180975" algn="l"/>
              </a:tabLst>
            </a:pPr>
            <a:r>
              <a:rPr lang="ru-RU" sz="1400"/>
              <a:t>ПК2.3 Отражать в бухгалтерских проводках зачет и списание недостачи ценностей ( регулировать инвентаризационные разницы) по результатам инвентаризации.</a:t>
            </a:r>
          </a:p>
          <a:p>
            <a:pPr indent="203200" algn="just" eaLnBrk="0" hangingPunct="0">
              <a:tabLst>
                <a:tab pos="180975" algn="l"/>
              </a:tabLst>
            </a:pPr>
            <a:r>
              <a:rPr lang="ru-RU" sz="1400"/>
              <a:t>ПК 2.4 Проводить процедуры инвентаризации финансовых обязательств организации.</a:t>
            </a:r>
          </a:p>
          <a:p>
            <a:pPr indent="203200" eaLnBrk="0" hangingPunct="0">
              <a:tabLst>
                <a:tab pos="180975" algn="l"/>
              </a:tabLst>
            </a:pPr>
            <a:endParaRPr lang="ru-RU" sz="140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11188" y="260350"/>
            <a:ext cx="8064500" cy="1096963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ru-RU" sz="2500" b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Оснащение учебной лаборатории № 25 </a:t>
            </a:r>
            <a:br>
              <a:rPr lang="ru-RU" sz="2500" b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2500" b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«Учебная бухгалтерия»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12918" y="1557326"/>
            <a:ext cx="4786283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стенды</a:t>
            </a:r>
          </a:p>
        </p:txBody>
      </p:sp>
      <p:pic>
        <p:nvPicPr>
          <p:cNvPr id="25603" name="Picture 8" descr="3e3kZWSz-zc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6575" y="4211638"/>
            <a:ext cx="3527425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10" descr="9c7W5erW8zY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981075"/>
            <a:ext cx="2536825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1" descr="F1thgEUNJg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4454525"/>
            <a:ext cx="3203575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2" descr="jUJHjyMM24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24525" y="1412875"/>
            <a:ext cx="3419475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3" descr="3Loc7ecjGIU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59113" y="2205038"/>
            <a:ext cx="306070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/>
          </p:cNvSpPr>
          <p:nvPr>
            <p:ph type="title"/>
          </p:nvPr>
        </p:nvSpPr>
        <p:spPr>
          <a:xfrm>
            <a:off x="468313" y="47625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1800" smtClean="0"/>
              <a:t>Кружковая работа</a:t>
            </a:r>
            <a:br>
              <a:rPr lang="ru-RU" sz="1800" smtClean="0"/>
            </a:br>
            <a:r>
              <a:rPr lang="ru-RU" sz="1800" smtClean="0"/>
              <a:t>В рамках фестиваля «Неделя качества ОГАУ » дан урок- деловая игра «К нам едет ревизор» по МДК 02.02 Бухгалтерская технология проведения и оформления инвентаризации.</a:t>
            </a:r>
          </a:p>
        </p:txBody>
      </p:sp>
      <p:pic>
        <p:nvPicPr>
          <p:cNvPr id="26626" name="Picture 4" descr="3Loc7ecjGI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2052638"/>
            <a:ext cx="6408737" cy="425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/>
          </p:nvPr>
        </p:nvSpPr>
        <p:spPr>
          <a:xfrm>
            <a:off x="457200" y="333375"/>
            <a:ext cx="8229600" cy="935038"/>
          </a:xfrm>
        </p:spPr>
        <p:txBody>
          <a:bodyPr/>
          <a:lstStyle/>
          <a:p>
            <a:pPr algn="ctr"/>
            <a:r>
              <a:rPr lang="ru-RU" sz="2800" i="1" smtClean="0">
                <a:latin typeface="Times New Roman" pitchFamily="18" charset="0"/>
              </a:rPr>
              <a:t>Бухгалтер сегодня- ото стабильный заработок завтра</a:t>
            </a:r>
          </a:p>
        </p:txBody>
      </p:sp>
      <p:sp>
        <p:nvSpPr>
          <p:cNvPr id="419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41988" name="Picture 4" descr="tcTKTqzrJI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84313"/>
            <a:ext cx="8353425" cy="51847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272337" cy="88265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3800" b="1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Оснащение учебной лаборатории</a:t>
            </a: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328861" y="1060433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+mn-cs"/>
              </a:rPr>
              <a:t>Учебно-методический комплекс</a:t>
            </a:r>
            <a:endParaRPr lang="ru-RU" sz="2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+mn-cs"/>
            </a:endParaRPr>
          </a:p>
        </p:txBody>
      </p:sp>
      <p:pic>
        <p:nvPicPr>
          <p:cNvPr id="27651" name="Picture 9" descr="cZc3nWs7nN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92275" y="1744663"/>
            <a:ext cx="5761038" cy="511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625" y="214313"/>
            <a:ext cx="8329613" cy="163353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dirty="0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dirty="0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Журналы</a:t>
            </a:r>
            <a:br>
              <a:rPr lang="ru-RU" b="1" dirty="0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b="1" dirty="0" smtClean="0">
                <a:solidFill>
                  <a:srgbClr val="82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ru-RU" dirty="0"/>
          </a:p>
        </p:txBody>
      </p:sp>
      <p:pic>
        <p:nvPicPr>
          <p:cNvPr id="28674" name="Picture 5" descr="BE9u2HAX9c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484313"/>
            <a:ext cx="777716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18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Рабочие тетради , портфолио, отчет по практике по профилю специальности, рабочие тетради по учебной практике, методические указания по выполнению выпускной квалификационной работы.</a:t>
            </a:r>
            <a:endParaRPr lang="ru-RU" sz="1800" smtClean="0">
              <a:solidFill>
                <a:srgbClr val="0000CC"/>
              </a:solidFill>
              <a:latin typeface="Times New Roman" pitchFamily="18" charset="0"/>
            </a:endParaRPr>
          </a:p>
        </p:txBody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9699" name="Picture 4" descr="cfsj1HJzWP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84313"/>
            <a:ext cx="8208962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080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240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Рабочие программы , наглядные пособия.</a:t>
            </a:r>
            <a:r>
              <a:rPr lang="ru-RU" sz="2400" smtClean="0">
                <a:solidFill>
                  <a:srgbClr val="0000CC"/>
                </a:solidFill>
              </a:rPr>
              <a:t/>
            </a:r>
            <a:br>
              <a:rPr lang="ru-RU" sz="2400" smtClean="0">
                <a:solidFill>
                  <a:srgbClr val="0000CC"/>
                </a:solidFill>
              </a:rPr>
            </a:br>
            <a:endParaRPr lang="ru-RU" sz="2400" smtClean="0">
              <a:solidFill>
                <a:srgbClr val="0000CC"/>
              </a:solidFill>
            </a:endParaRPr>
          </a:p>
        </p:txBody>
      </p:sp>
      <p:pic>
        <p:nvPicPr>
          <p:cNvPr id="30722" name="Picture 4" descr="zRl1XcoOGEc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1196975"/>
            <a:ext cx="7991475" cy="4589463"/>
          </a:xfr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sz="240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Методические указания по практике и вопросы для освоения профессионального модуля</a:t>
            </a:r>
          </a:p>
        </p:txBody>
      </p:sp>
      <p:pic>
        <p:nvPicPr>
          <p:cNvPr id="31746" name="Picture 4" descr="6MykiZc14ms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935163"/>
            <a:ext cx="8424863" cy="4389437"/>
          </a:xfr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000" b="1" smtClean="0">
                <a:latin typeface="Times New Roman" pitchFamily="18" charset="0"/>
              </a:rPr>
              <a:t>Методические материалы</a:t>
            </a:r>
            <a:r>
              <a:rPr lang="ru-RU" sz="2000" smtClean="0">
                <a:latin typeface="Times New Roman" pitchFamily="18" charset="0"/>
              </a:rPr>
              <a:t> </a:t>
            </a:r>
            <a:r>
              <a:rPr lang="ru-RU" sz="2000" b="1" smtClean="0">
                <a:latin typeface="Times New Roman" pitchFamily="18" charset="0"/>
              </a:rPr>
              <a:t>профессионального модуля 01 01.</a:t>
            </a:r>
            <a:r>
              <a:rPr lang="ru-RU" sz="2000" smtClean="0">
                <a:latin typeface="Times New Roman" pitchFamily="18" charset="0"/>
              </a:rPr>
              <a:t> </a:t>
            </a:r>
            <a:r>
              <a:rPr lang="ru-RU" sz="2000" b="1" smtClean="0">
                <a:latin typeface="Times New Roman" pitchFamily="18" charset="0"/>
              </a:rPr>
              <a:t>Документирование хозяйственных операций и ведение бухгалтерского учета имущества организации</a:t>
            </a:r>
          </a:p>
        </p:txBody>
      </p:sp>
      <p:pic>
        <p:nvPicPr>
          <p:cNvPr id="32770" name="Picture 4" descr="jUJHjyMM24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060575"/>
            <a:ext cx="8062913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1800" b="1" smtClean="0">
                <a:latin typeface="Times New Roman" pitchFamily="18" charset="0"/>
              </a:rPr>
              <a:t>Методические </a:t>
            </a:r>
            <a:r>
              <a:rPr lang="ru-RU" sz="1600" b="1" smtClean="0">
                <a:latin typeface="Times New Roman" pitchFamily="18" charset="0"/>
              </a:rPr>
              <a:t>материалы профессионального модуля 02 «Ведение бухгалтерского учета источников формирования имущества, выполнение работ по инвентаризации имущества и финансовых обязательств организации.</a:t>
            </a:r>
            <a:br>
              <a:rPr lang="ru-RU" sz="1600" b="1" smtClean="0">
                <a:latin typeface="Times New Roman" pitchFamily="18" charset="0"/>
              </a:rPr>
            </a:br>
            <a:endParaRPr lang="ru-RU" sz="1600" b="1" smtClean="0">
              <a:latin typeface="Times New Roman" pitchFamily="18" charset="0"/>
            </a:endParaRPr>
          </a:p>
        </p:txBody>
      </p:sp>
      <p:sp>
        <p:nvSpPr>
          <p:cNvPr id="3379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3795" name="Picture 4" descr="iNSr9EhdLb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844675"/>
            <a:ext cx="8207375" cy="431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000125"/>
          </a:xfrm>
        </p:spPr>
        <p:txBody>
          <a:bodyPr/>
          <a:lstStyle/>
          <a:p>
            <a:pPr algn="ctr" eaLnBrk="1" hangingPunct="1"/>
            <a:r>
              <a:rPr lang="ru-RU" sz="3600" smtClean="0"/>
              <a:t>Оснащение учебной лаборатории</a:t>
            </a:r>
          </a:p>
        </p:txBody>
      </p:sp>
      <p:pic>
        <p:nvPicPr>
          <p:cNvPr id="34818" name="Picture 5" descr="U-d5x1j1o-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412875"/>
            <a:ext cx="4084637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6" descr="BziWSnAlGq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412875"/>
            <a:ext cx="4084638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857491" y="2"/>
            <a:ext cx="3456203" cy="830997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ru-RU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УЧЕБНЫЙ ПРОЦЕСС</a:t>
            </a:r>
          </a:p>
        </p:txBody>
      </p:sp>
      <p:pic>
        <p:nvPicPr>
          <p:cNvPr id="35842" name="Picture 4" descr="fqxMm23PEq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765175"/>
            <a:ext cx="8064500" cy="60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Участие в олимпиадах и конкурсах</a:t>
            </a:r>
            <a:endParaRPr lang="ru-RU" sz="2800" dirty="0"/>
          </a:p>
        </p:txBody>
      </p:sp>
      <p:sp>
        <p:nvSpPr>
          <p:cNvPr id="36866" name="Содержимое 2"/>
          <p:cNvSpPr>
            <a:spLocks noGrp="1"/>
          </p:cNvSpPr>
          <p:nvPr>
            <p:ph idx="1"/>
          </p:nvPr>
        </p:nvSpPr>
        <p:spPr>
          <a:xfrm>
            <a:off x="357188" y="785813"/>
            <a:ext cx="8667750" cy="4937125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mtClean="0"/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mtClean="0"/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Ресурсы лаборатории помогают обучающимся и педагогам при подготовке к олимпиадам и конкурсам различных уровней Обучающиеся являются победителями следующих конкурсов и олимпиад</a:t>
            </a:r>
            <a:r>
              <a:rPr lang="en-US" sz="2200" smtClean="0"/>
              <a:t>:</a:t>
            </a:r>
            <a:endParaRPr lang="ru-RU" sz="2200" smtClean="0"/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Всероссийская дистанционная олимпиада «Мир олимпиад: «МДК 01.01 Практические основы бухгалтерского учета имущества организации»                               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 Яцкая В. -31 «ЭКиБУ»- 1 место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 Тегай Р. – 31 «ЭКиБУ» - 1 место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 Гуга И. -31 «ЭКиБУ»- 2место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 Кашпанова А. – 31 «ЭКиБУ» - 3 место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 Кальмухамбетова А. -31 «ЭКиБУ»- 1 место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 Мухтарова В. – 31 «ЭКиБУ» - 3 место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 Дорофеева Л. -31 «ЭКиБУ»- 3 место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 Корнева И. – 31 «ЭКиБУ» - 3 место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200" smtClean="0"/>
              <a:t>     Бегова А. -31 «ЭКиБУ»- 3 место</a:t>
            </a:r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z="2200" smtClean="0"/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mtClean="0"/>
          </a:p>
          <a:p>
            <a:pPr algn="just" eaLnBrk="1" hangingPunct="1">
              <a:lnSpc>
                <a:spcPct val="80000"/>
              </a:lnSpc>
              <a:buFont typeface="Wingdings 2" pitchFamily="18" charset="2"/>
              <a:buNone/>
            </a:pPr>
            <a:endParaRPr lang="ru-RU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596064" cy="79208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Использование лаборатории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/>
            </a:r>
            <a:b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itchFamily="18" charset="0"/>
              </a:rPr>
              <a:t>преподавателями - предметниками</a:t>
            </a:r>
            <a:endParaRPr lang="ru-RU" sz="2800" dirty="0"/>
          </a:p>
        </p:txBody>
      </p:sp>
      <p:sp>
        <p:nvSpPr>
          <p:cNvPr id="37890" name="Содержимое 2"/>
          <p:cNvSpPr>
            <a:spLocks noGrp="1"/>
          </p:cNvSpPr>
          <p:nvPr>
            <p:ph idx="1"/>
          </p:nvPr>
        </p:nvSpPr>
        <p:spPr>
          <a:xfrm>
            <a:off x="0" y="1196975"/>
            <a:ext cx="8991600" cy="5327650"/>
          </a:xfrm>
        </p:spPr>
        <p:txBody>
          <a:bodyPr/>
          <a:lstStyle/>
          <a:p>
            <a:pPr eaLnBrk="1" hangingPunct="1"/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400" smtClean="0">
                <a:latin typeface="Times New Roman" pitchFamily="18" charset="0"/>
              </a:rPr>
              <a:t>Учебная нагрузка лаборатории специальность 38.02.01. «Экономика и бухгалтерский учет» (по отраслям)368УП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08 Основы бухгалтерского учета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МДК 01.01 Практические основы бухгалтерского учета имущества организации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МДК 02.01 Практические основы бухгалтерского учета источников формирования имущества  организации.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МДК 02.02 «Бухгалтерская технология проведения и оформления инвентаризации»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МДК 05.02 Особенности ведения бухгалтерского учета в сельском хозяйстве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МДК 06.01 Организация деятельности кассира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УП 01.01. Учебная практика по ведению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бухгалтерского учета имущества организации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УП 02.01. Учебная практика по ведению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бухгалтерского учета источников имущества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УП 05.01. Учебная практика по ведению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бухгалтерского учета в сельском хозяйстве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УП 06.01. Учебная практика документированное оформление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и бухгалтерский учет кассовых операций</a:t>
            </a:r>
          </a:p>
        </p:txBody>
      </p:sp>
      <p:pic>
        <p:nvPicPr>
          <p:cNvPr id="37891" name="Picture 5" descr="04VA7GcIdp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6825" y="3041650"/>
            <a:ext cx="381635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2960</TotalTime>
  <Words>838</Words>
  <Application>Microsoft Office PowerPoint</Application>
  <PresentationFormat>Экран (4:3)</PresentationFormat>
  <Paragraphs>114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Times New Roman</vt:lpstr>
      <vt:lpstr>Arial</vt:lpstr>
      <vt:lpstr>Calibri</vt:lpstr>
      <vt:lpstr>Constantia</vt:lpstr>
      <vt:lpstr>Wingdings 2</vt:lpstr>
      <vt:lpstr>Comic Sans MS</vt:lpstr>
      <vt:lpstr>Boyarsky</vt:lpstr>
      <vt:lpstr>Symbol</vt:lpstr>
      <vt:lpstr>Поток</vt:lpstr>
      <vt:lpstr>Поток</vt:lpstr>
      <vt:lpstr>Поток</vt:lpstr>
      <vt:lpstr>Поток</vt:lpstr>
      <vt:lpstr>Слайд 1</vt:lpstr>
      <vt:lpstr>Учебная лаборатория №25  «Учебная бухгалтерия»</vt:lpstr>
      <vt:lpstr>Слайд 3</vt:lpstr>
      <vt:lpstr>Общая информация о лаборатории</vt:lpstr>
      <vt:lpstr>     Назначение учебной лаборатории № 25 «Учебная бухгалтерия» </vt:lpstr>
      <vt:lpstr>Слайд 6</vt:lpstr>
      <vt:lpstr>Особенности помещения</vt:lpstr>
      <vt:lpstr>Рабочее место студента</vt:lpstr>
      <vt:lpstr>Нормативно-правовая база</vt:lpstr>
      <vt:lpstr>   Занятия в учебной лаборатории № 25 «Учебная бухгалтерия»    служат  для овладения видом профессиональной деятельности и освоения  профессиональными   и общими компетенциями по специальности 38.02.01 Экономика и бухгалтерский учет по отраслям:</vt:lpstr>
      <vt:lpstr>Оснащение учебной лаборатории № 25  «Учебная бухгалтерия»</vt:lpstr>
      <vt:lpstr>Кружковая работа В рамках фестиваля «Неделя качества ОГАУ » дан урок- деловая игра «К нам едет ревизор» по МДК 02.02 Бухгалтерская технология проведения и оформления инвентаризации.</vt:lpstr>
      <vt:lpstr>Бухгалтер сегодня- ото стабильный заработок завтра</vt:lpstr>
      <vt:lpstr>Оснащение учебной лаборатории</vt:lpstr>
      <vt:lpstr>  Журналы  </vt:lpstr>
      <vt:lpstr>Рабочие тетради , портфолио, отчет по практике по профилю специальности, рабочие тетради по учебной практике, методические указания по выполнению выпускной квалификационной работы.</vt:lpstr>
      <vt:lpstr>Рабочие программы , наглядные пособия. </vt:lpstr>
      <vt:lpstr>Методические указания по практике и вопросы для освоения профессионального модуля</vt:lpstr>
      <vt:lpstr>Методические материалы профессионального модуля 01 01. Документирование хозяйственных операций и ведение бухгалтерского учета имущества организации</vt:lpstr>
      <vt:lpstr>Методические материалы профессионального модуля 02 «Ведение бухгалтерского учета источников формирования имущества, выполнение работ по инвентаризации имущества и финансовых обязательств организации. </vt:lpstr>
      <vt:lpstr>Оснащение учебной лаборатории</vt:lpstr>
      <vt:lpstr>Слайд 22</vt:lpstr>
      <vt:lpstr>Слайд 23</vt:lpstr>
      <vt:lpstr>Слайд 24</vt:lpstr>
    </vt:vector>
  </TitlesOfParts>
  <Company>Школа 54.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Образовательное учреждение:  МОУ «СОШ №54»</dc:title>
  <dc:creator>Полякова Ирина</dc:creator>
  <cp:lastModifiedBy>Бух</cp:lastModifiedBy>
  <cp:revision>257</cp:revision>
  <dcterms:created xsi:type="dcterms:W3CDTF">2007-12-02T08:05:51Z</dcterms:created>
  <dcterms:modified xsi:type="dcterms:W3CDTF">2016-11-10T14:21:54Z</dcterms:modified>
</cp:coreProperties>
</file>